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C787C-5A7D-4335-AA43-BB99C0CAD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D66D8D-B5D9-43FE-B273-AC8A66A66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00A87DE-A6B3-46DE-977B-80919CF6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7F1B5CD-1F7A-4873-9C04-47F44140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8D46BEB-59D6-473D-AD25-0A2E6E07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46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507B6-779F-491C-AF81-712F0865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204FC4B-C17C-4093-AAC1-6159F07DA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51194D9-58D9-4D50-ADFF-78BBBA66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7E6B5B-2F4A-4B75-830A-154C66FB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F9C33B9-D7D9-42BB-B624-1F3F3F04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56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58F8B5E-4954-4ABA-B1D7-0CB226E19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E9C6BA5-AB5C-4E61-87CD-ED938FADD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1C8684-136B-49CB-96F5-211BE517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12F3C69-3D51-490E-B58F-DC66C0EE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1F091B2-9251-4A06-A3E7-CD24A1F2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03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0B816-E244-4B77-9F30-1683AD4C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A4EE02-63F2-4649-8E55-32562FD69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C2376C-5CD3-405D-9DDB-669F5C75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1A87C98-77AC-45B9-AF90-5468817B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A6F8BB-44FF-491E-9A2F-2C7B0969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51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36F18-E3A0-4552-87A4-2FB72FBF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6DAD8E-1329-4173-A2AD-93C317403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72E4397-F876-4422-97B8-A34D2907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9D3AC5-9270-4241-A122-84E9A8C9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74E5AC-6808-48CE-B7CE-C6540EDE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60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97C88-1D0F-4FB2-8301-392C09E8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BB7DF0-F7DF-4091-903F-44ECD7787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C803BF9-C2D9-46E2-A31D-F3AA4719E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321D23A-31BE-44D2-82DC-783AB8F1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1953288-7B73-475C-9BE9-B1621503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FDE67AE-22BF-42BE-83DA-30988AF3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84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0EB5E-DD59-49A0-972B-4FA9BD5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FDA23F-C610-48CA-85CF-D286674BB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4E706BC-F4C5-4281-B81F-23A4ECC22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83216D-EDEA-49B8-8B8B-FCB03FE96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DC8C3F1-9090-4F35-966D-9FC76E3C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0D0347A2-393F-4C87-A61E-F943459E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5450C65-8A71-4161-A241-738E5EBF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62CFCC9-BDF4-4B5A-BBEA-660DDCC4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23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C6D62-9AC4-4385-B1D1-7F0E09E6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D06A83B-E588-467F-B6E3-F2257D18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63BC871-A28A-41CF-89D3-7EF777AC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E25999B-15BF-4B49-A70D-4AF3D2D1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35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5D3B122-DB20-4D63-BD1D-5787A11F2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EB07BF4-CA1B-4347-93CF-65B03016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004CA59-79EF-4A77-89D2-4ED2AED3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4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6C010-3B28-4753-894F-310CFCD8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957E30-3199-4032-B79A-B3B05555D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685F44-C779-411B-B0B5-AEF9C3BD8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558261A-AF29-43F4-83E3-216B4027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F57ADB7-D8E9-4F62-ADDF-0871353F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63997B2-8F05-4419-9BAA-25762B0C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91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399A-9843-4098-8C60-F07A71D3E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5617277-4AC8-41C2-97E8-A8CDE4424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59F97E-CE66-4804-9802-FF658F52A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904F32D-50FF-45D6-87D6-FCEED592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2995C37-E276-4D28-B93A-BD2A073C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88E59B-D19F-4B91-9AA1-730B6F59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6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AB499FE-A257-4996-8F02-02E082BA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CC49BC-2687-4500-B03F-FCA429C8D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E58CE22-8ED9-4B81-9F33-AFFD00761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CFB9-DAAF-4127-AAA5-5315252617F7}" type="datetimeFigureOut">
              <a:rPr lang="sk-SK" smtClean="0"/>
              <a:t>4. 9. 2024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0379C06-1E77-43C4-B050-FFC49411D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FB05B1-55D2-4B8F-A8C5-5BD4E42D7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8063-FEB5-4F70-B3A2-77655AAD9B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522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ykazy.s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du.sk/smernica-c-222021-konsolidovane-znenie/" TargetMode="External"/><Relationship Id="rId2" Type="http://schemas.openxmlformats.org/officeDocument/2006/relationships/hyperlink" Target="http://www.minedu.sk/dopravne-podla-4aa-ods-3-pism-a-az-j-zakona-c-5972003-z-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Financovanie regionálneho školstva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Ing. Štefánia Babková, vedúca odboru ekonomiky RÚŠS v Nitre</a:t>
            </a:r>
          </a:p>
        </p:txBody>
      </p:sp>
    </p:spTree>
    <p:extLst>
      <p:ext uri="{BB962C8B-B14F-4D97-AF65-F5344CB8AC3E}">
        <p14:creationId xmlns:p14="http://schemas.microsoft.com/office/powerpoint/2010/main" val="218043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536E6-A0FC-4C17-9B4E-63001E017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Štatistický výkaz </a:t>
            </a:r>
            <a:r>
              <a:rPr lang="sk-SK" dirty="0" err="1"/>
              <a:t>Škol</a:t>
            </a:r>
            <a:r>
              <a:rPr lang="sk-SK" dirty="0"/>
              <a:t> 1-04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DAEACE-8C84-4600-96E5-153AF5555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Štvrťročný výkaz o práci v školstve</a:t>
            </a:r>
          </a:p>
          <a:p>
            <a:r>
              <a:rPr lang="sk-SK" dirty="0">
                <a:hlinkClick r:id="rId2"/>
              </a:rPr>
              <a:t>http://www.vykazy.sk</a:t>
            </a:r>
            <a:endParaRPr lang="sk-SK" dirty="0"/>
          </a:p>
          <a:p>
            <a:r>
              <a:rPr lang="sk-SK" dirty="0"/>
              <a:t>Škola/ŠZ  prihlásenie cez IČO</a:t>
            </a:r>
          </a:p>
          <a:p>
            <a:r>
              <a:rPr lang="sk-SK" dirty="0"/>
              <a:t>Termín: do 15. kalendárneho dňa po sledovanom štvrťroku</a:t>
            </a:r>
          </a:p>
        </p:txBody>
      </p:sp>
    </p:spTree>
    <p:extLst>
      <p:ext uri="{BB962C8B-B14F-4D97-AF65-F5344CB8AC3E}">
        <p14:creationId xmlns:p14="http://schemas.microsoft.com/office/powerpoint/2010/main" val="18624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74D92-80A3-4F51-B55C-9F108C539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Vzdelávacie poukazy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FB770A-9295-4FF6-97B7-0612D92D8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Termíny 2024 </a:t>
            </a:r>
          </a:p>
          <a:p>
            <a:r>
              <a:rPr lang="sk-SK" dirty="0"/>
              <a:t>ZŠ, SŠ (vrátane špeciálnych škôl): </a:t>
            </a:r>
            <a:r>
              <a:rPr lang="sk-SK" b="1" dirty="0">
                <a:solidFill>
                  <a:srgbClr val="FF0000"/>
                </a:solidFill>
              </a:rPr>
              <a:t>Vydajú</a:t>
            </a:r>
            <a:r>
              <a:rPr lang="sk-SK" dirty="0"/>
              <a:t> všetkým svojim žiakom vzdelávacie poukazy (VP) </a:t>
            </a:r>
            <a:r>
              <a:rPr lang="sk-SK" dirty="0">
                <a:solidFill>
                  <a:srgbClr val="7030A0"/>
                </a:solidFill>
              </a:rPr>
              <a:t>do 10.9.2024</a:t>
            </a:r>
            <a:r>
              <a:rPr lang="sk-SK" dirty="0"/>
              <a:t>. 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Materské školy nevydávajú VP</a:t>
            </a:r>
            <a:r>
              <a:rPr lang="sk-SK" dirty="0">
                <a:solidFill>
                  <a:srgbClr val="FF0000"/>
                </a:solidFill>
              </a:rPr>
              <a:t>.</a:t>
            </a:r>
          </a:p>
          <a:p>
            <a:r>
              <a:rPr lang="sk-SK" dirty="0"/>
              <a:t>ZŠ, SŠ, JŠ, MŠ, ZUŠ, školské </a:t>
            </a:r>
            <a:r>
              <a:rPr lang="sk-SK" dirty="0" err="1"/>
              <a:t>zar</a:t>
            </a:r>
            <a:r>
              <a:rPr lang="sk-SK" dirty="0"/>
              <a:t>. :</a:t>
            </a:r>
            <a:r>
              <a:rPr lang="sk-SK" b="1" dirty="0">
                <a:solidFill>
                  <a:schemeClr val="accent6"/>
                </a:solidFill>
              </a:rPr>
              <a:t>Prijmú</a:t>
            </a:r>
            <a:r>
              <a:rPr lang="sk-SK" dirty="0"/>
              <a:t> od žiakov vzdelávacie poukazy zariadenia </a:t>
            </a:r>
            <a:r>
              <a:rPr lang="sk-SK" dirty="0">
                <a:solidFill>
                  <a:srgbClr val="7030A0"/>
                </a:solidFill>
              </a:rPr>
              <a:t>do 25.9.2024 </a:t>
            </a:r>
          </a:p>
          <a:p>
            <a:r>
              <a:rPr lang="sk-SK" dirty="0"/>
              <a:t>ZŠ, SŠ, JŠ, MŠ, ZUŠ, školské zariadenia: Odošlú na server pomocou internetu informáciu  o vydaných a prijatých VP a zároveň doručia svojim zriaďovateľom protokol (PVP) o odoslaných informáciách </a:t>
            </a:r>
          </a:p>
          <a:p>
            <a:r>
              <a:rPr lang="sk-SK" dirty="0">
                <a:solidFill>
                  <a:srgbClr val="7030A0"/>
                </a:solidFill>
              </a:rPr>
              <a:t>Zriaďovatelia do 30.9.2024 </a:t>
            </a:r>
            <a:r>
              <a:rPr lang="sk-SK" dirty="0"/>
              <a:t>Zhromaždia protokoly (PVP) od svojich škôl a školských zariadení. Odošlú na server informáciu o vydaných a prijatých VP a zároveň doručia na RÚŠS protokol (PZ)  o odoslaných informáciách do 10.10.2024 </a:t>
            </a:r>
          </a:p>
          <a:p>
            <a:r>
              <a:rPr lang="sk-SK" dirty="0"/>
              <a:t>RÚŠS Zhromaždia protokoly zriaďovateľov, urobia Potvrdený export </a:t>
            </a:r>
            <a:r>
              <a:rPr lang="sk-SK" dirty="0" err="1"/>
              <a:t>excel</a:t>
            </a:r>
            <a:r>
              <a:rPr lang="sk-SK" dirty="0"/>
              <a:t> – Zriaďovatelia. Vytvorený súbor zašlú na MŠVVaŠ SR a v kópii na CVTI SR – ŠVS BA. do 18.10.2024 </a:t>
            </a:r>
          </a:p>
        </p:txBody>
      </p:sp>
    </p:spTree>
    <p:extLst>
      <p:ext uri="{BB962C8B-B14F-4D97-AF65-F5344CB8AC3E}">
        <p14:creationId xmlns:p14="http://schemas.microsoft.com/office/powerpoint/2010/main" val="266262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878BE-DABF-4E67-9103-49B000FE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Vzdelávacie poukazy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BD354B5-A64D-48A0-BD3F-CF7E39BFB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Novelou zákona č 597/2003 </a:t>
            </a:r>
            <a:r>
              <a:rPr lang="sk-SK" dirty="0" err="1"/>
              <a:t>Z.z</a:t>
            </a:r>
            <a:r>
              <a:rPr lang="sk-SK" dirty="0"/>
              <a:t> zo dňa 28.4.2020 </a:t>
            </a:r>
            <a:r>
              <a:rPr lang="sk-SK" dirty="0">
                <a:solidFill>
                  <a:srgbClr val="FF0000"/>
                </a:solidFill>
              </a:rPr>
              <a:t>bola vypustená požiadavka na rozsah najmenej 60 hodín. </a:t>
            </a:r>
          </a:p>
          <a:p>
            <a:endParaRPr lang="sk-SK" dirty="0">
              <a:solidFill>
                <a:srgbClr val="FF0000"/>
              </a:solidFill>
            </a:endParaRPr>
          </a:p>
          <a:p>
            <a:r>
              <a:rPr lang="sk-SK" dirty="0"/>
              <a:t>Školy a ŠZ, ktoré neposkytli v školskom roku 2023/2024 záujmové vzdelávanie v rozsahu najmenej 60 hodín, </a:t>
            </a:r>
            <a:r>
              <a:rPr lang="sk-SK" dirty="0">
                <a:solidFill>
                  <a:srgbClr val="FF0000"/>
                </a:solidFill>
              </a:rPr>
              <a:t>nemusia finančné prostriedky vrátiť do štátneho rozpočtu. </a:t>
            </a:r>
          </a:p>
        </p:txBody>
      </p:sp>
    </p:spTree>
    <p:extLst>
      <p:ext uri="{BB962C8B-B14F-4D97-AF65-F5344CB8AC3E}">
        <p14:creationId xmlns:p14="http://schemas.microsoft.com/office/powerpoint/2010/main" val="165429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1F92B-CB4F-445D-A6EF-5738437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Dopravné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5CD3EBC-0FF5-491F-A56B-90C32F30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Podmienky a postup úhrady cestovných nákladov na dopravu sa určujú podľa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b="0" i="0" u="sng" dirty="0">
                <a:solidFill>
                  <a:srgbClr val="0055A0"/>
                </a:solidFill>
                <a:effectLst/>
                <a:latin typeface="Rubik"/>
                <a:hlinkClick r:id="rId2"/>
              </a:rPr>
              <a:t>§ 4aa zákona 597/2003 Z. z. o financovaní základných škôl, stredných škôl a školských zariadení v znení neskorších predpisov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 a </a:t>
            </a:r>
            <a:r>
              <a:rPr lang="sk-SK" b="0" i="0" u="sng" dirty="0">
                <a:solidFill>
                  <a:srgbClr val="0055A0"/>
                </a:solidFill>
                <a:effectLst/>
                <a:latin typeface="Rubik"/>
                <a:hlinkClick r:id="rId3"/>
              </a:rPr>
              <a:t>smernice č. 22/2021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, ktorou sa určuje postup pri prideľovaní príspevku na dopravu v znení smernice č. 54/2021.</a:t>
            </a:r>
          </a:p>
          <a:p>
            <a:r>
              <a:rPr lang="sk-SK" b="1" dirty="0"/>
              <a:t>Zriaďovateľ</a:t>
            </a:r>
            <a:r>
              <a:rPr lang="sk-SK" dirty="0"/>
              <a:t> škôl predkladá požiadavku na RÚŠS </a:t>
            </a:r>
            <a:r>
              <a:rPr lang="sk-SK" b="1" dirty="0"/>
              <a:t>do 30.9.2024</a:t>
            </a:r>
          </a:p>
        </p:txBody>
      </p:sp>
    </p:spTree>
    <p:extLst>
      <p:ext uri="{BB962C8B-B14F-4D97-AF65-F5344CB8AC3E}">
        <p14:creationId xmlns:p14="http://schemas.microsoft.com/office/powerpoint/2010/main" val="70435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98319-7598-49CB-AE07-F0BA3577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Príspevok na lyžiarsky kurz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018C30-CF79-441B-9BFD-071C05E1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 </a:t>
            </a:r>
            <a:r>
              <a:rPr lang="sk-SK" b="1" dirty="0">
                <a:solidFill>
                  <a:srgbClr val="FF0000"/>
                </a:solidFill>
              </a:rPr>
              <a:t>RIS-e</a:t>
            </a:r>
            <a:r>
              <a:rPr lang="sk-SK" dirty="0"/>
              <a:t> bude políčko pohybové aktivity celkom a z toho len lyžiarsky kurz</a:t>
            </a:r>
          </a:p>
          <a:p>
            <a:r>
              <a:rPr lang="sk-SK" dirty="0"/>
              <a:t>Finančné prostriedky budú najprv poskytnuté na lyžiarsky kurz. V prípade </a:t>
            </a:r>
            <a:r>
              <a:rPr lang="sk-SK" dirty="0" err="1"/>
              <a:t>vratiek</a:t>
            </a:r>
            <a:r>
              <a:rPr lang="sk-SK" dirty="0"/>
              <a:t> za LK aj na plavecký výcvik, cyklistický výcvik ... </a:t>
            </a:r>
          </a:p>
          <a:p>
            <a:r>
              <a:rPr lang="sk-SK" dirty="0">
                <a:solidFill>
                  <a:srgbClr val="7030A0"/>
                </a:solidFill>
              </a:rPr>
              <a:t>Nevyčerpané</a:t>
            </a:r>
            <a:r>
              <a:rPr lang="sk-SK" dirty="0"/>
              <a:t> finančné prostriedky na LK poskytnuté na školský rok 2023/2024 zaslané v roku 2024 (</a:t>
            </a:r>
            <a:r>
              <a:rPr lang="sk-SK" dirty="0">
                <a:solidFill>
                  <a:srgbClr val="7030A0"/>
                </a:solidFill>
              </a:rPr>
              <a:t>ak ste doteraz nevrátili</a:t>
            </a:r>
            <a:r>
              <a:rPr lang="sk-SK" dirty="0"/>
              <a:t>), žiadame </a:t>
            </a:r>
            <a:r>
              <a:rPr lang="sk-SK" dirty="0">
                <a:solidFill>
                  <a:srgbClr val="7030A0"/>
                </a:solidFill>
              </a:rPr>
              <a:t>vrátiť na výdavkový účet </a:t>
            </a:r>
            <a:r>
              <a:rPr lang="sk-SK" dirty="0"/>
              <a:t>RÚŠS v Nitre</a:t>
            </a:r>
            <a:r>
              <a:rPr lang="sk-SK" dirty="0">
                <a:solidFill>
                  <a:srgbClr val="FF0000"/>
                </a:solidFill>
              </a:rPr>
              <a:t>, VS 7666403910</a:t>
            </a:r>
            <a:r>
              <a:rPr lang="sk-SK" dirty="0"/>
              <a:t>. V avíze treba uviesť o aké FP sa jedná. </a:t>
            </a:r>
          </a:p>
        </p:txBody>
      </p:sp>
    </p:spTree>
    <p:extLst>
      <p:ext uri="{BB962C8B-B14F-4D97-AF65-F5344CB8AC3E}">
        <p14:creationId xmlns:p14="http://schemas.microsoft.com/office/powerpoint/2010/main" val="343336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6EEE9-0A82-48B9-9314-92508763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Pedagogický asistent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F4CC6A-9606-4440-9752-820A127A4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Od školského roku 2024/2025 </a:t>
            </a:r>
            <a:r>
              <a:rPr lang="sk-SK" b="0" i="0" dirty="0">
                <a:solidFill>
                  <a:srgbClr val="FF0000"/>
                </a:solidFill>
                <a:effectLst/>
                <a:latin typeface="Rubik"/>
              </a:rPr>
              <a:t>môže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 ministerstvo prideliť </a:t>
            </a:r>
            <a:r>
              <a:rPr lang="sk-SK" b="1" i="0" dirty="0">
                <a:solidFill>
                  <a:srgbClr val="212529"/>
                </a:solidFill>
                <a:effectLst/>
                <a:latin typeface="Rubik"/>
              </a:rPr>
              <a:t>príspevok na úhradu nákladov na osobné náklady pedagogického asistenta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 v súlade s § 4e ods. 1 písm. a) zákona č. 597/2003 Z. z. o financovaní základných škôl, stredných škôl a školských zariadení v znení neskorších predpisov (ďalej len „zákona č. 597/2003 Z. z.“) zriaďovateľovi školy alebo zriaďovateľovi špeciálneho výchovného zariadenia podľa</a:t>
            </a:r>
            <a:r>
              <a:rPr lang="sk-SK" b="1" i="0" dirty="0">
                <a:solidFill>
                  <a:srgbClr val="212529"/>
                </a:solidFill>
                <a:effectLst/>
                <a:latin typeface="Rubik"/>
              </a:rPr>
              <a:t> metodiky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 schválenej na príslušný školský rok.</a:t>
            </a:r>
          </a:p>
          <a:p>
            <a:r>
              <a:rPr lang="sk-SK" dirty="0">
                <a:solidFill>
                  <a:srgbClr val="212529"/>
                </a:solidFill>
                <a:latin typeface="Rubik"/>
              </a:rPr>
              <a:t>Finančné prostriedky na PA boli zaslané na obdobie september až december 2024.</a:t>
            </a:r>
          </a:p>
          <a:p>
            <a:r>
              <a:rPr lang="sk-SK" b="1" i="0" dirty="0">
                <a:solidFill>
                  <a:srgbClr val="212529"/>
                </a:solidFill>
                <a:effectLst/>
                <a:latin typeface="Rubik"/>
              </a:rPr>
              <a:t>Mesačný normatív</a:t>
            </a:r>
            <a:r>
              <a:rPr lang="sk-SK" b="0" i="0" dirty="0">
                <a:solidFill>
                  <a:srgbClr val="212529"/>
                </a:solidFill>
                <a:effectLst/>
                <a:latin typeface="Rubik"/>
              </a:rPr>
              <a:t> na 1 pracovný úväzok PA je v sume</a:t>
            </a:r>
            <a:r>
              <a:rPr lang="sk-SK" b="0" i="0" dirty="0">
                <a:solidFill>
                  <a:srgbClr val="FF0000"/>
                </a:solidFill>
                <a:effectLst/>
                <a:latin typeface="Rubik"/>
              </a:rPr>
              <a:t> </a:t>
            </a:r>
            <a:r>
              <a:rPr lang="sk-SK" b="1" i="0" dirty="0">
                <a:solidFill>
                  <a:srgbClr val="FF0000"/>
                </a:solidFill>
                <a:effectLst/>
                <a:latin typeface="Rubik"/>
              </a:rPr>
              <a:t>1 427 eur.</a:t>
            </a:r>
            <a:endParaRPr lang="sk-SK" dirty="0">
              <a:solidFill>
                <a:srgbClr val="FF0000"/>
              </a:solidFill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14206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6A878-EE10-4CAB-9978-71DD3B031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Pedagogický asistent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3B0363-0E94-453D-B916-D0F57383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FF0000"/>
                </a:solidFill>
                <a:latin typeface="Rubik"/>
              </a:rPr>
              <a:t>Ak neprijmete PA </a:t>
            </a:r>
            <a:r>
              <a:rPr lang="sk-SK" dirty="0">
                <a:solidFill>
                  <a:srgbClr val="212529"/>
                </a:solidFill>
                <a:latin typeface="Rubik"/>
              </a:rPr>
              <a:t>treba finančné prostriedky </a:t>
            </a:r>
            <a:r>
              <a:rPr lang="sk-SK" b="1" dirty="0">
                <a:solidFill>
                  <a:srgbClr val="212529"/>
                </a:solidFill>
                <a:latin typeface="Rubik"/>
              </a:rPr>
              <a:t>vrátiť na výdavkový účet RÚŠS v Nitre</a:t>
            </a:r>
          </a:p>
          <a:p>
            <a:endParaRPr lang="sk-SK" b="1" dirty="0">
              <a:solidFill>
                <a:srgbClr val="212529"/>
              </a:solidFill>
              <a:latin typeface="Rubik"/>
            </a:endParaRPr>
          </a:p>
          <a:p>
            <a:endParaRPr lang="sk-SK" b="1" dirty="0">
              <a:solidFill>
                <a:srgbClr val="212529"/>
              </a:solidFill>
              <a:latin typeface="Rubik"/>
            </a:endParaRPr>
          </a:p>
          <a:p>
            <a:r>
              <a:rPr lang="sk-SK" dirty="0">
                <a:solidFill>
                  <a:srgbClr val="212529"/>
                </a:solidFill>
                <a:latin typeface="Rubik"/>
              </a:rPr>
              <a:t>Zároveň treba zaslať </a:t>
            </a:r>
            <a:r>
              <a:rPr lang="sk-SK" b="1" dirty="0">
                <a:solidFill>
                  <a:srgbClr val="FF0000"/>
                </a:solidFill>
                <a:latin typeface="Rubik"/>
              </a:rPr>
              <a:t>avízo o uvedenej </a:t>
            </a:r>
            <a:r>
              <a:rPr lang="sk-SK" b="1" dirty="0" err="1">
                <a:solidFill>
                  <a:srgbClr val="FF0000"/>
                </a:solidFill>
                <a:latin typeface="Rubik"/>
              </a:rPr>
              <a:t>vratke</a:t>
            </a:r>
            <a:r>
              <a:rPr lang="sk-SK" b="1" dirty="0">
                <a:solidFill>
                  <a:srgbClr val="FF0000"/>
                </a:solidFill>
                <a:latin typeface="Rubik"/>
              </a:rPr>
              <a:t> </a:t>
            </a:r>
            <a:r>
              <a:rPr lang="sk-SK" dirty="0">
                <a:solidFill>
                  <a:srgbClr val="212529"/>
                </a:solidFill>
                <a:latin typeface="Rubik"/>
              </a:rPr>
              <a:t>finančných prostriedkoch na PA na odbor ekonomiky, RÚŠS v Nitre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6040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378</Words>
  <Application>Microsoft Office PowerPoint</Application>
  <PresentationFormat>Širokouhlá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Rubik</vt:lpstr>
      <vt:lpstr>Motív Office</vt:lpstr>
      <vt:lpstr>Financovanie regionálneho školstva</vt:lpstr>
      <vt:lpstr>Štatistický výkaz Škol 1-04</vt:lpstr>
      <vt:lpstr>Vzdelávacie poukazy</vt:lpstr>
      <vt:lpstr>Vzdelávacie poukazy</vt:lpstr>
      <vt:lpstr>Dopravné</vt:lpstr>
      <vt:lpstr>Príspevok na lyžiarsky kurz</vt:lpstr>
      <vt:lpstr>Pedagogický asistent</vt:lpstr>
      <vt:lpstr>Pedagogický asistent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Štatistický výkaz Škol 1-04</dc:title>
  <dc:creator>Štefánia Babková</dc:creator>
  <cp:lastModifiedBy>Ingrid Hrnčárová</cp:lastModifiedBy>
  <cp:revision>9</cp:revision>
  <dcterms:created xsi:type="dcterms:W3CDTF">2024-09-02T09:44:31Z</dcterms:created>
  <dcterms:modified xsi:type="dcterms:W3CDTF">2024-09-04T14:44:15Z</dcterms:modified>
</cp:coreProperties>
</file>